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32"/>
  </p:notesMasterIdLst>
  <p:sldIdLst>
    <p:sldId id="256" r:id="rId2"/>
    <p:sldId id="319" r:id="rId3"/>
    <p:sldId id="359" r:id="rId4"/>
    <p:sldId id="614" r:id="rId5"/>
    <p:sldId id="670" r:id="rId6"/>
    <p:sldId id="671" r:id="rId7"/>
    <p:sldId id="672" r:id="rId8"/>
    <p:sldId id="673" r:id="rId9"/>
    <p:sldId id="688" r:id="rId10"/>
    <p:sldId id="689" r:id="rId11"/>
    <p:sldId id="696" r:id="rId12"/>
    <p:sldId id="674" r:id="rId13"/>
    <p:sldId id="675" r:id="rId14"/>
    <p:sldId id="676" r:id="rId15"/>
    <p:sldId id="677" r:id="rId16"/>
    <p:sldId id="682" r:id="rId17"/>
    <p:sldId id="683" r:id="rId18"/>
    <p:sldId id="684" r:id="rId19"/>
    <p:sldId id="686" r:id="rId20"/>
    <p:sldId id="687" r:id="rId21"/>
    <p:sldId id="693" r:id="rId22"/>
    <p:sldId id="694" r:id="rId23"/>
    <p:sldId id="695" r:id="rId24"/>
    <p:sldId id="690" r:id="rId25"/>
    <p:sldId id="691" r:id="rId26"/>
    <p:sldId id="692" r:id="rId27"/>
    <p:sldId id="651" r:id="rId28"/>
    <p:sldId id="346" r:id="rId29"/>
    <p:sldId id="357" r:id="rId30"/>
    <p:sldId id="348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6" autoAdjust="0"/>
  </p:normalViewPr>
  <p:slideViewPr>
    <p:cSldViewPr>
      <p:cViewPr varScale="1">
        <p:scale>
          <a:sx n="122" d="100"/>
          <a:sy n="122" d="100"/>
        </p:scale>
        <p:origin x="120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55086-4508-46F8-B8AF-02CCFAFF4248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940C-3D17-4A1F-BD88-E903A58D7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62261C21-AFE1-4982-9B88-5DBE5C41B38F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261C21-AFE1-4982-9B88-5DBE5C41B38F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1800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7 </a:t>
            </a:r>
            <a:r>
              <a:rPr lang="en-US"/>
              <a:t>- Wednesday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E57D2-0333-41C7-B2C9-751D27E52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Differences from the book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63B96-47CB-4062-9766-0766406E5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63500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newest version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cImage</a:t>
            </a:r>
            <a:r>
              <a:rPr lang="en-US" dirty="0"/>
              <a:t> (installed from the command line) uses the namespace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image</a:t>
            </a:r>
            <a:r>
              <a:rPr lang="en-US" dirty="0"/>
              <a:t> instead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cImage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Everywhere the book says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cImage</a:t>
            </a:r>
            <a:r>
              <a:rPr lang="en-US" dirty="0"/>
              <a:t>, say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image</a:t>
            </a:r>
            <a:r>
              <a:rPr lang="en-US" dirty="0"/>
              <a:t> instead</a:t>
            </a:r>
          </a:p>
          <a:p>
            <a:r>
              <a:rPr lang="en-US" dirty="0"/>
              <a:t>There are a few other small differences, notably the title of the window</a:t>
            </a:r>
          </a:p>
          <a:p>
            <a:r>
              <a:rPr lang="en-US" dirty="0"/>
              <a:t>Book version: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118872" indent="0">
              <a:buNone/>
            </a:pPr>
            <a:endParaRPr lang="en-US" dirty="0"/>
          </a:p>
          <a:p>
            <a:r>
              <a:rPr lang="en-US" dirty="0"/>
              <a:t>Our version: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714F073-B797-46FB-9B2C-A004E6B6CA8A}"/>
              </a:ext>
            </a:extLst>
          </p:cNvPr>
          <p:cNvSpPr txBox="1">
            <a:spLocks/>
          </p:cNvSpPr>
          <p:nvPr/>
        </p:nvSpPr>
        <p:spPr>
          <a:xfrm>
            <a:off x="609600" y="3581400"/>
            <a:ext cx="10972800" cy="990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from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cImage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import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window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ImageWin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'Window Name'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800, 600)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8979CFB-ED4D-40E8-80CD-987679F06DE7}"/>
              </a:ext>
            </a:extLst>
          </p:cNvPr>
          <p:cNvSpPr txBox="1">
            <a:spLocks/>
          </p:cNvSpPr>
          <p:nvPr/>
        </p:nvSpPr>
        <p:spPr>
          <a:xfrm>
            <a:off x="609600" y="5410200"/>
            <a:ext cx="10972800" cy="990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from 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image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import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window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ImageWin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(800, 600,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'Window Name'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03485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FEE67-9D8C-42A5-ACC5-CBF4F3E46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Pixels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09E5D-1F8A-4A38-B3B9-260496ECC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6705600" cy="4625609"/>
          </a:xfrm>
        </p:spPr>
        <p:txBody>
          <a:bodyPr/>
          <a:lstStyle/>
          <a:p>
            <a:r>
              <a:rPr lang="en-US" dirty="0"/>
              <a:t>All computer images are made up of </a:t>
            </a:r>
            <a:r>
              <a:rPr lang="en-US" b="1" dirty="0"/>
              <a:t>pixels</a:t>
            </a:r>
          </a:p>
          <a:p>
            <a:pPr lvl="1"/>
            <a:r>
              <a:rPr lang="en-US" dirty="0"/>
              <a:t>Short for </a:t>
            </a:r>
            <a:r>
              <a:rPr lang="en-US" b="1" dirty="0"/>
              <a:t>picture elements</a:t>
            </a:r>
          </a:p>
          <a:p>
            <a:r>
              <a:rPr lang="en-US" dirty="0"/>
              <a:t>Each pixel is a single color</a:t>
            </a:r>
          </a:p>
          <a:p>
            <a:r>
              <a:rPr lang="en-US" dirty="0"/>
              <a:t>The smaller the pixels, the more realistic the image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F786D5-9436-4263-B743-386A5FCCC0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2057400"/>
            <a:ext cx="3810000" cy="3810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E5C2C94-C3A6-45E3-9239-0EDC6545C14F}"/>
              </a:ext>
            </a:extLst>
          </p:cNvPr>
          <p:cNvSpPr txBox="1"/>
          <p:nvPr/>
        </p:nvSpPr>
        <p:spPr>
          <a:xfrm>
            <a:off x="7772400" y="59436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Image by </a:t>
            </a:r>
            <a:r>
              <a:rPr lang="en-US" sz="1000" dirty="0" err="1"/>
              <a:t>Rego</a:t>
            </a:r>
            <a:r>
              <a:rPr lang="en-US" sz="1000" dirty="0"/>
              <a:t> </a:t>
            </a:r>
            <a:r>
              <a:rPr lang="en-US" sz="1000" dirty="0" err="1"/>
              <a:t>Korosi</a:t>
            </a:r>
            <a:endParaRPr lang="en-US" sz="1000" dirty="0"/>
          </a:p>
          <a:p>
            <a:pPr algn="ctr"/>
            <a:r>
              <a:rPr lang="en-US" sz="1000" dirty="0"/>
              <a:t>https://www.flickr.com/photos/korosirego/4592913123/</a:t>
            </a:r>
          </a:p>
        </p:txBody>
      </p:sp>
    </p:spTree>
    <p:extLst>
      <p:ext uri="{BB962C8B-B14F-4D97-AF65-F5344CB8AC3E}">
        <p14:creationId xmlns:p14="http://schemas.microsoft.com/office/powerpoint/2010/main" val="361854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Pixel</a:t>
            </a:r>
            <a:r>
              <a:rPr lang="en-US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Pixel</a:t>
            </a:r>
            <a:r>
              <a:rPr lang="en-US" dirty="0"/>
              <a:t> class is a way for Python to keep track of colors, using an </a:t>
            </a:r>
            <a:r>
              <a:rPr lang="en-US" b="1" dirty="0"/>
              <a:t>RGB</a:t>
            </a:r>
            <a:r>
              <a:rPr lang="en-US" dirty="0"/>
              <a:t> model</a:t>
            </a:r>
          </a:p>
          <a:p>
            <a:r>
              <a:rPr lang="en-US" dirty="0"/>
              <a:t>This class is one of many we will be using from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image</a:t>
            </a:r>
            <a:r>
              <a:rPr lang="en-US" dirty="0"/>
              <a:t> module</a:t>
            </a:r>
          </a:p>
          <a:p>
            <a:r>
              <a:rPr lang="en-US" dirty="0"/>
              <a:t>To use this library, you need to type: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from image import *</a:t>
            </a:r>
            <a:endParaRPr lang="en-US" dirty="0"/>
          </a:p>
          <a:p>
            <a:r>
              <a:rPr lang="en-US" dirty="0"/>
              <a:t>Each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Pixel</a:t>
            </a:r>
            <a:r>
              <a:rPr lang="en-US" dirty="0"/>
              <a:t> object represents one of 16,777,216 different colors with a value between 0-255 for </a:t>
            </a:r>
            <a:r>
              <a:rPr lang="en-US" b="1" dirty="0">
                <a:solidFill>
                  <a:srgbClr val="FF0000"/>
                </a:solidFill>
              </a:rPr>
              <a:t>Red</a:t>
            </a:r>
            <a:r>
              <a:rPr lang="en-US" dirty="0"/>
              <a:t>, </a:t>
            </a:r>
            <a:r>
              <a:rPr lang="en-US" b="1" dirty="0">
                <a:solidFill>
                  <a:srgbClr val="00B050"/>
                </a:solidFill>
              </a:rPr>
              <a:t>Green</a:t>
            </a:r>
            <a:r>
              <a:rPr lang="en-US" dirty="0"/>
              <a:t>, and </a:t>
            </a:r>
            <a:r>
              <a:rPr lang="en-US" b="1" dirty="0">
                <a:solidFill>
                  <a:srgbClr val="0000FF"/>
                </a:solidFill>
              </a:rPr>
              <a:t>Blue</a:t>
            </a:r>
          </a:p>
        </p:txBody>
      </p:sp>
    </p:spTree>
    <p:extLst>
      <p:ext uri="{BB962C8B-B14F-4D97-AF65-F5344CB8AC3E}">
        <p14:creationId xmlns:p14="http://schemas.microsoft.com/office/powerpoint/2010/main" val="2641404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colors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4821843"/>
              </p:ext>
            </p:extLst>
          </p:nvPr>
        </p:nvGraphicFramePr>
        <p:xfrm>
          <a:off x="609600" y="1676400"/>
          <a:ext cx="109728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747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Color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Red</a:t>
                      </a:r>
                    </a:p>
                  </a:txBody>
                  <a:tcP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Green</a:t>
                      </a:r>
                    </a:p>
                  </a:txBody>
                  <a:tcP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Blue</a:t>
                      </a:r>
                    </a:p>
                  </a:txBody>
                  <a:tcPr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47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Black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47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Red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47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B050"/>
                          </a:solidFill>
                        </a:rPr>
                        <a:t>Green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47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00FF"/>
                          </a:solidFill>
                        </a:rPr>
                        <a:t>Blue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255</a:t>
                      </a:r>
                    </a:p>
                  </a:txBody>
                  <a:tcPr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47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C000"/>
                          </a:solidFill>
                          <a:effectLst>
                            <a:glow rad="101600">
                              <a:schemeClr val="tx1">
                                <a:alpha val="60000"/>
                              </a:schemeClr>
                            </a:glow>
                          </a:effectLst>
                        </a:rPr>
                        <a:t>Orange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47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Gray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128</a:t>
                      </a:r>
                    </a:p>
                  </a:txBody>
                  <a:tcPr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47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FFFF"/>
                          </a:solidFill>
                          <a:effectLst>
                            <a:glow rad="101600">
                              <a:schemeClr val="tx1">
                                <a:alpha val="60000"/>
                              </a:schemeClr>
                            </a:glow>
                          </a:effectLst>
                        </a:rPr>
                        <a:t>Cyan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255</a:t>
                      </a:r>
                    </a:p>
                  </a:txBody>
                  <a:tcPr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747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66"/>
                          </a:solidFill>
                        </a:rPr>
                        <a:t>Magenta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255</a:t>
                      </a:r>
                    </a:p>
                  </a:txBody>
                  <a:tcPr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747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FF00"/>
                          </a:solidFill>
                          <a:effectLst>
                            <a:glow rad="101600">
                              <a:schemeClr val="tx1">
                                <a:alpha val="60000"/>
                              </a:schemeClr>
                            </a:glow>
                          </a:effectLst>
                        </a:rPr>
                        <a:t>Yellow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747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effectLst>
                            <a:glow rad="101600">
                              <a:schemeClr val="tx1">
                                <a:alpha val="60000"/>
                              </a:schemeClr>
                            </a:glow>
                          </a:effectLst>
                        </a:rPr>
                        <a:t>White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255</a:t>
                      </a:r>
                    </a:p>
                  </a:txBody>
                  <a:tcPr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255</a:t>
                      </a:r>
                    </a:p>
                  </a:txBody>
                  <a:tcPr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255</a:t>
                      </a:r>
                    </a:p>
                  </a:txBody>
                  <a:tcPr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2358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</a:t>
            </a:r>
            <a:r>
              <a:rPr lang="en-US"/>
              <a:t>use </a:t>
            </a:r>
            <a:r>
              <a:rPr lang="en-US">
                <a:latin typeface="Courier New" pitchFamily="49" charset="0"/>
                <a:cs typeface="Courier New" pitchFamily="49" charset="0"/>
              </a:rPr>
              <a:t>Pixel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create a custom color: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Create colors using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Pixel</a:t>
            </a:r>
            <a:r>
              <a:rPr lang="en-US" dirty="0"/>
              <a:t> to specify </a:t>
            </a:r>
            <a:r>
              <a:rPr lang="en-US" b="1" dirty="0">
                <a:solidFill>
                  <a:srgbClr val="FF0000"/>
                </a:solidFill>
              </a:rPr>
              <a:t>R</a:t>
            </a:r>
            <a:r>
              <a:rPr lang="en-US" b="1" dirty="0">
                <a:solidFill>
                  <a:srgbClr val="00B050"/>
                </a:solidFill>
              </a:rPr>
              <a:t>G</a:t>
            </a:r>
            <a:r>
              <a:rPr lang="en-US" b="1" dirty="0">
                <a:solidFill>
                  <a:srgbClr val="0000FF"/>
                </a:solidFill>
              </a:rPr>
              <a:t>B</a:t>
            </a:r>
            <a:r>
              <a:rPr lang="en-US" dirty="0"/>
              <a:t> values</a:t>
            </a:r>
          </a:p>
          <a:p>
            <a:r>
              <a:rPr lang="en-US" dirty="0"/>
              <a:t>Get individual values using: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getRed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getGreen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getBlue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514600"/>
            <a:ext cx="10972800" cy="10668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color = Pixel(255,165,0)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orange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green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color.getGreen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892561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Luminance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89916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If the </a:t>
            </a:r>
            <a:r>
              <a:rPr lang="en-US" dirty="0">
                <a:solidFill>
                  <a:srgbClr val="FF0000"/>
                </a:solidFill>
              </a:rPr>
              <a:t>R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G</a:t>
            </a:r>
            <a:r>
              <a:rPr lang="en-US" dirty="0"/>
              <a:t>, </a:t>
            </a:r>
            <a:r>
              <a:rPr lang="en-US" dirty="0">
                <a:solidFill>
                  <a:srgbClr val="0000FF"/>
                </a:solidFill>
              </a:rPr>
              <a:t>B</a:t>
            </a:r>
            <a:r>
              <a:rPr lang="en-US" dirty="0"/>
              <a:t> values happen to be the same, the color is a shade of gray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255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255</a:t>
            </a:r>
            <a:r>
              <a:rPr lang="en-US" dirty="0"/>
              <a:t>, </a:t>
            </a:r>
            <a:r>
              <a:rPr lang="en-US" dirty="0">
                <a:solidFill>
                  <a:srgbClr val="0000FF"/>
                </a:solidFill>
              </a:rPr>
              <a:t>255</a:t>
            </a:r>
            <a:r>
              <a:rPr lang="en-US" dirty="0"/>
              <a:t> = White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128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128</a:t>
            </a:r>
            <a:r>
              <a:rPr lang="en-US" dirty="0"/>
              <a:t>, </a:t>
            </a:r>
            <a:r>
              <a:rPr lang="en-US" dirty="0">
                <a:solidFill>
                  <a:srgbClr val="0000FF"/>
                </a:solidFill>
              </a:rPr>
              <a:t>128</a:t>
            </a:r>
            <a:r>
              <a:rPr lang="en-US" dirty="0"/>
              <a:t> = Gray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0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0</a:t>
            </a:r>
            <a:r>
              <a:rPr lang="en-US" dirty="0"/>
              <a:t>, </a:t>
            </a:r>
            <a:r>
              <a:rPr lang="en-US" dirty="0">
                <a:solidFill>
                  <a:srgbClr val="0000FF"/>
                </a:solidFill>
              </a:rPr>
              <a:t>0</a:t>
            </a:r>
            <a:r>
              <a:rPr lang="en-US" dirty="0"/>
              <a:t> = Black</a:t>
            </a:r>
          </a:p>
          <a:p>
            <a:r>
              <a:rPr lang="en-US" dirty="0"/>
              <a:t>To convert a color to a shade of gray, use the following formula:</a:t>
            </a:r>
          </a:p>
          <a:p>
            <a:pPr lvl="1"/>
            <a:r>
              <a:rPr lang="en-US" dirty="0"/>
              <a:t>value = .3</a:t>
            </a:r>
            <a:r>
              <a:rPr lang="en-US" dirty="0">
                <a:solidFill>
                  <a:srgbClr val="FF0000"/>
                </a:solidFill>
              </a:rPr>
              <a:t>R</a:t>
            </a:r>
            <a:r>
              <a:rPr lang="en-US" dirty="0"/>
              <a:t> + .59</a:t>
            </a:r>
            <a:r>
              <a:rPr lang="en-US" dirty="0">
                <a:solidFill>
                  <a:srgbClr val="00B050"/>
                </a:solidFill>
              </a:rPr>
              <a:t>G</a:t>
            </a:r>
            <a:r>
              <a:rPr lang="en-US" dirty="0"/>
              <a:t> + .11</a:t>
            </a:r>
            <a:r>
              <a:rPr lang="en-US" dirty="0">
                <a:solidFill>
                  <a:srgbClr val="0000FF"/>
                </a:solidFill>
              </a:rPr>
              <a:t>B</a:t>
            </a:r>
          </a:p>
          <a:p>
            <a:pPr lvl="1"/>
            <a:r>
              <a:rPr lang="en-US" dirty="0"/>
              <a:t>Then, the color will be (value, value, value)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/>
              <a:t>Based on the way the human eye perceives colors as light intensities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62067" y="1630546"/>
            <a:ext cx="1820333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9751907" y="4087996"/>
            <a:ext cx="1820333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35682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Image</a:t>
            </a:r>
            <a:r>
              <a:rPr lang="en-US" dirty="0"/>
              <a:t> Class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16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Image</a:t>
            </a:r>
            <a:r>
              <a:rPr lang="en-US" dirty="0"/>
              <a:t> class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Because images have complex file types, some educators wrote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Image</a:t>
            </a:r>
            <a:r>
              <a:rPr lang="en-US" dirty="0"/>
              <a:t> class</a:t>
            </a:r>
          </a:p>
          <a:p>
            <a:r>
              <a:rPr lang="en-US" dirty="0"/>
              <a:t>It's a simple interface for doing routine things with an image</a:t>
            </a:r>
          </a:p>
          <a:p>
            <a:pPr lvl="1"/>
            <a:r>
              <a:rPr lang="en-US" dirty="0"/>
              <a:t>Loading/saving an image</a:t>
            </a:r>
          </a:p>
          <a:p>
            <a:pPr lvl="1"/>
            <a:r>
              <a:rPr lang="en-US" dirty="0"/>
              <a:t>Getting the height and width of an image</a:t>
            </a:r>
          </a:p>
          <a:p>
            <a:pPr lvl="1"/>
            <a:r>
              <a:rPr lang="en-US" dirty="0"/>
              <a:t>Changing the pixels of an image</a:t>
            </a:r>
          </a:p>
          <a:p>
            <a:pPr lvl="1"/>
            <a:r>
              <a:rPr lang="en-US" dirty="0"/>
              <a:t>Drawing the image</a:t>
            </a:r>
          </a:p>
        </p:txBody>
      </p:sp>
    </p:spTree>
    <p:extLst>
      <p:ext uri="{BB962C8B-B14F-4D97-AF65-F5344CB8AC3E}">
        <p14:creationId xmlns:p14="http://schemas.microsoft.com/office/powerpoint/2010/main" val="294350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Image</a:t>
            </a:r>
            <a:r>
              <a:rPr lang="en-US" dirty="0"/>
              <a:t> methods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415763"/>
              </p:ext>
            </p:extLst>
          </p:nvPr>
        </p:nvGraphicFramePr>
        <p:xfrm>
          <a:off x="609600" y="1635503"/>
          <a:ext cx="10972800" cy="4993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0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Method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Use</a:t>
                      </a:r>
                    </a:p>
                  </a:txBody>
                  <a:tcPr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608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FileImage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sz="2400" b="1" baseline="0" dirty="0">
                          <a:latin typeface="Courier New" pitchFamily="49" charset="0"/>
                          <a:cs typeface="Courier New" pitchFamily="49" charset="0"/>
                        </a:rPr>
                        <a:t>file)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latin typeface="+mn-lt"/>
                          <a:cs typeface="+mn-cs"/>
                        </a:rPr>
                        <a:t>Creates</a:t>
                      </a:r>
                      <a:r>
                        <a:rPr lang="en-US" sz="2400" b="0" baseline="0" dirty="0">
                          <a:latin typeface="+mn-lt"/>
                          <a:cs typeface="+mn-cs"/>
                        </a:rPr>
                        <a:t> an </a:t>
                      </a:r>
                      <a:r>
                        <a:rPr lang="en-US" sz="2400" b="1" baseline="0" dirty="0">
                          <a:latin typeface="Courier New" pitchFamily="49" charset="0"/>
                          <a:cs typeface="Courier New" pitchFamily="49" charset="0"/>
                        </a:rPr>
                        <a:t>Image</a:t>
                      </a:r>
                      <a:r>
                        <a:rPr lang="en-US" sz="2400" b="0" baseline="0" dirty="0">
                          <a:latin typeface="+mn-lt"/>
                          <a:cs typeface="+mn-cs"/>
                        </a:rPr>
                        <a:t> object from a file name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3378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EmptyImage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(width, height</a:t>
                      </a:r>
                      <a:r>
                        <a:rPr lang="en-US" sz="2400" b="1" baseline="0" dirty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Creates a</a:t>
                      </a:r>
                      <a:r>
                        <a:rPr lang="en-US" sz="2400" baseline="0" dirty="0"/>
                        <a:t> blank </a:t>
                      </a:r>
                      <a:r>
                        <a:rPr lang="en-US" sz="2400" b="1" baseline="0" dirty="0">
                          <a:latin typeface="Courier New" pitchFamily="49" charset="0"/>
                          <a:cs typeface="Courier New" pitchFamily="49" charset="0"/>
                        </a:rPr>
                        <a:t>Image</a:t>
                      </a:r>
                      <a:r>
                        <a:rPr lang="en-US" sz="2400" baseline="0" dirty="0"/>
                        <a:t> of size </a:t>
                      </a:r>
                      <a:r>
                        <a:rPr lang="en-US" sz="2400" b="1" baseline="0" dirty="0">
                          <a:latin typeface="Courier New" pitchFamily="49" charset="0"/>
                          <a:cs typeface="Courier New" pitchFamily="49" charset="0"/>
                        </a:rPr>
                        <a:t>width</a:t>
                      </a:r>
                      <a:r>
                        <a:rPr lang="en-US" sz="2400" dirty="0"/>
                        <a:t> by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="1" baseline="0" dirty="0">
                          <a:latin typeface="Courier New" pitchFamily="49" charset="0"/>
                          <a:cs typeface="Courier New" pitchFamily="49" charset="0"/>
                        </a:rPr>
                        <a:t>height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608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getW</a:t>
                      </a:r>
                      <a:r>
                        <a:rPr lang="en-US" sz="2400" b="1" baseline="0" dirty="0" err="1">
                          <a:latin typeface="Courier New" pitchFamily="49" charset="0"/>
                          <a:cs typeface="Courier New" pitchFamily="49" charset="0"/>
                        </a:rPr>
                        <a:t>idth</a:t>
                      </a:r>
                      <a:r>
                        <a:rPr lang="en-US" sz="2400" b="1" baseline="0" dirty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Return the width of the image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585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getHeight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Return the height of the image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608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getPixel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(x, y)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Return the 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Pixel</a:t>
                      </a:r>
                      <a:r>
                        <a:rPr lang="en-US" sz="2400" baseline="0" dirty="0"/>
                        <a:t> which is the color at (</a:t>
                      </a:r>
                      <a:r>
                        <a:rPr lang="en-US" sz="2400" b="1" baseline="0" dirty="0" err="1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r>
                        <a:rPr lang="en-US" sz="2400" baseline="0" dirty="0" err="1"/>
                        <a:t>,</a:t>
                      </a:r>
                      <a:r>
                        <a:rPr lang="en-US" sz="2400" b="1" baseline="0" dirty="0" err="1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r>
                        <a:rPr lang="en-US" sz="2400" baseline="0" dirty="0"/>
                        <a:t>)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6608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setPixel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(x, y, pixel)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Set the 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Pixel</a:t>
                      </a:r>
                      <a:r>
                        <a:rPr lang="en-US" sz="2400" baseline="0" dirty="0"/>
                        <a:t> object at (</a:t>
                      </a:r>
                      <a:r>
                        <a:rPr lang="en-US" sz="2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2400" baseline="0" dirty="0" err="1"/>
                        <a:t>,</a:t>
                      </a:r>
                      <a:r>
                        <a:rPr lang="en-US" sz="2400" b="1" baseline="0" dirty="0" err="1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r>
                        <a:rPr lang="en-US" sz="2400" baseline="0" dirty="0"/>
                        <a:t>) to </a:t>
                      </a:r>
                      <a:r>
                        <a:rPr lang="en-US" sz="2400" b="1" baseline="0" dirty="0">
                          <a:latin typeface="Courier New" pitchFamily="49" charset="0"/>
                          <a:cs typeface="Courier New" pitchFamily="49" charset="0"/>
                        </a:rPr>
                        <a:t>pixel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66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save(file)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Save the 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Image</a:t>
                      </a:r>
                      <a:r>
                        <a:rPr lang="en-US" sz="2400" dirty="0"/>
                        <a:t> to the file with the given file name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77219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an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Image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To see </a:t>
            </a:r>
            <a:r>
              <a:rPr lang="en-US"/>
              <a:t>an image, </a:t>
            </a:r>
            <a:r>
              <a:rPr lang="en-US" dirty="0"/>
              <a:t>we have to make a window and then draw the image on it</a:t>
            </a:r>
          </a:p>
          <a:p>
            <a:r>
              <a:rPr lang="en-US" dirty="0"/>
              <a:t>We make a window with following constructor:</a:t>
            </a:r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ImageWin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(width, height, title)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 title variable is a string giving the name of the window</a:t>
            </a:r>
          </a:p>
          <a:p>
            <a:pPr lvl="1"/>
            <a:r>
              <a:rPr lang="en-US" dirty="0"/>
              <a:t>The width and height variables are integers giving the width and the height of the new window in pixels</a:t>
            </a:r>
          </a:p>
          <a:p>
            <a:pPr lvl="1"/>
            <a:r>
              <a:rPr lang="en-US" dirty="0"/>
              <a:t>This is the one where the title is in a different place than the book example</a:t>
            </a:r>
          </a:p>
        </p:txBody>
      </p:sp>
    </p:spTree>
    <p:extLst>
      <p:ext uri="{BB962C8B-B14F-4D97-AF65-F5344CB8AC3E}">
        <p14:creationId xmlns:p14="http://schemas.microsoft.com/office/powerpoint/2010/main" val="391882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examples</a:t>
            </a:r>
          </a:p>
          <a:p>
            <a:r>
              <a:rPr lang="en-US" dirty="0"/>
              <a:t>List comprehensions</a:t>
            </a:r>
          </a:p>
          <a:p>
            <a:r>
              <a:rPr lang="en-US" dirty="0"/>
              <a:t>Reading data from the Internet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an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Image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3396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following creates 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Image</a:t>
            </a:r>
            <a:r>
              <a:rPr lang="en-US" dirty="0"/>
              <a:t> object from a file called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picture.jpg</a:t>
            </a:r>
          </a:p>
          <a:p>
            <a:r>
              <a:rPr lang="en-US" dirty="0"/>
              <a:t>Then, we create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ImageWin</a:t>
            </a:r>
            <a:r>
              <a:rPr lang="en-US" dirty="0"/>
              <a:t> window object to display it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Image</a:t>
            </a:r>
            <a:r>
              <a:rPr lang="en-US" dirty="0"/>
              <a:t> object draws itself on the window</a:t>
            </a:r>
          </a:p>
          <a:p>
            <a:r>
              <a:rPr lang="en-US" dirty="0"/>
              <a:t>To make the window easier to work with, we call its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exitOnClick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method so that it closes when we click on it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4038600"/>
            <a:ext cx="10972799" cy="21993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norm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picture 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FileImage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'picture.jpg'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window 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ImageWin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picture.getWidth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(),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picture.getHeight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(), 	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'Picture'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picture.draw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(window)</a:t>
            </a:r>
          </a:p>
          <a:p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window.exitOnClick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689219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788E1-97A2-4084-B33A-AC3754EC2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1C12C-25A0-484B-A67A-C46FEAC23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26441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We can put loops inside of other loops</a:t>
            </a:r>
          </a:p>
          <a:p>
            <a:r>
              <a:rPr lang="en-US" dirty="0"/>
              <a:t>Doing so is useful when we want to perform a repeated task as part of another repeated task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Loop over every column in an image</a:t>
            </a:r>
          </a:p>
          <a:p>
            <a:pPr lvl="2"/>
            <a:r>
              <a:rPr lang="en-US" dirty="0"/>
              <a:t>For each column, loop over every row</a:t>
            </a:r>
          </a:p>
          <a:p>
            <a:endParaRPr lang="en-US" dirty="0"/>
          </a:p>
          <a:p>
            <a:r>
              <a:rPr lang="en-US" dirty="0"/>
              <a:t>Code: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9E8FC6-4A61-4B54-8C5C-F22D62D04892}"/>
              </a:ext>
            </a:extLst>
          </p:cNvPr>
          <p:cNvSpPr/>
          <p:nvPr/>
        </p:nvSpPr>
        <p:spPr>
          <a:xfrm>
            <a:off x="609600" y="4887204"/>
            <a:ext cx="10972799" cy="15897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normAutofit/>
          </a:bodyPr>
          <a:lstStyle/>
          <a:p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 </a:t>
            </a:r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picture.getWidth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()):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 </a:t>
            </a:r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picture.getHeight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()):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 something</a:t>
            </a:r>
          </a:p>
        </p:txBody>
      </p:sp>
    </p:spTree>
    <p:extLst>
      <p:ext uri="{BB962C8B-B14F-4D97-AF65-F5344CB8AC3E}">
        <p14:creationId xmlns:p14="http://schemas.microsoft.com/office/powerpoint/2010/main" val="143417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089BF-29E4-4985-A109-06FE1FF45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Photo negative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CC41F-C7AE-453A-8D9B-495ACDDE3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make the negative of a photo</a:t>
            </a:r>
          </a:p>
          <a:p>
            <a:r>
              <a:rPr lang="en-US" dirty="0"/>
              <a:t>Algorithm:</a:t>
            </a:r>
          </a:p>
          <a:p>
            <a:pPr lvl="1"/>
            <a:r>
              <a:rPr lang="en-US" sz="3200" dirty="0"/>
              <a:t>Loop over every column of the image</a:t>
            </a:r>
          </a:p>
          <a:p>
            <a:pPr lvl="2"/>
            <a:r>
              <a:rPr lang="en-US" sz="2800" dirty="0"/>
              <a:t>Loop over every row of the column</a:t>
            </a:r>
          </a:p>
          <a:p>
            <a:pPr lvl="3"/>
            <a:r>
              <a:rPr lang="en-US" sz="2400" dirty="0"/>
              <a:t>Make a new pixel whose red, green, and blue are 255 – red, 255 - green, and 255 – blue</a:t>
            </a:r>
          </a:p>
          <a:p>
            <a:pPr lvl="3"/>
            <a:r>
              <a:rPr lang="en-US" sz="2400" dirty="0"/>
              <a:t>Put the pixel into the image in the same location</a:t>
            </a:r>
          </a:p>
        </p:txBody>
      </p:sp>
    </p:spTree>
    <p:extLst>
      <p:ext uri="{BB962C8B-B14F-4D97-AF65-F5344CB8AC3E}">
        <p14:creationId xmlns:p14="http://schemas.microsoft.com/office/powerpoint/2010/main" val="2467694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6A831-778C-4893-A439-74034D679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Photo negative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B0E4E-3410-4D43-9CB4-283B6CAEA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Here's the code for the algorithm from the previous slide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FB765AB-C985-42D4-AD4A-450D511FA152}"/>
              </a:ext>
            </a:extLst>
          </p:cNvPr>
          <p:cNvSpPr/>
          <p:nvPr/>
        </p:nvSpPr>
        <p:spPr>
          <a:xfrm>
            <a:off x="609600" y="2819399"/>
            <a:ext cx="10972799" cy="29718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 </a:t>
            </a:r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picture.getWidth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()):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 </a:t>
            </a:r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picture.getHeight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()):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pixel 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picture.getPixel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(x, y)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	red = 255 -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pixel.getRed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	green = 255 -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pixel.getGreen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	blue = 255 -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pixel.getBlue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picture.setPixel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(x, y, Pixel(red, green, blue))</a:t>
            </a:r>
            <a:endParaRPr lang="en-US" sz="2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676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Horizontal mirror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could make a mirror image of an image, flipping the left and right sides</a:t>
            </a:r>
          </a:p>
          <a:p>
            <a:pPr lvl="1"/>
            <a:r>
              <a:rPr lang="en-US" dirty="0"/>
              <a:t>Like how you look in a Zoom call … or a mirror</a:t>
            </a:r>
            <a:endParaRPr lang="en-US" b="1" i="1" dirty="0"/>
          </a:p>
          <a:p>
            <a:r>
              <a:rPr lang="en-US" dirty="0"/>
              <a:t>Moving from left to right in the original image, copy each column, storing each column from right to left in the new image</a:t>
            </a:r>
          </a:p>
        </p:txBody>
      </p:sp>
    </p:spTree>
    <p:extLst>
      <p:ext uri="{BB962C8B-B14F-4D97-AF65-F5344CB8AC3E}">
        <p14:creationId xmlns:p14="http://schemas.microsoft.com/office/powerpoint/2010/main" val="187088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Horizontal mirror example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47800" y="1981200"/>
          <a:ext cx="365760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A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B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C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D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Content Placeholder 3"/>
          <p:cNvGraphicFramePr>
            <a:graphicFrameLocks/>
          </p:cNvGraphicFramePr>
          <p:nvPr/>
        </p:nvGraphicFramePr>
        <p:xfrm>
          <a:off x="6248400" y="1981200"/>
          <a:ext cx="365760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A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B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C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D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4191000" y="2895600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162800" y="2895600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276600" y="2895600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8077200" y="2895600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362200" y="2895600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8991600" y="2895600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048000" y="4267200"/>
            <a:ext cx="6096000" cy="1588"/>
          </a:xfrm>
          <a:prstGeom prst="straightConnector1">
            <a:avLst/>
          </a:prstGeom>
          <a:ln w="50800">
            <a:solidFill>
              <a:schemeClr val="bg1"/>
            </a:solidFill>
            <a:headEnd type="triangle" w="lg" len="lg"/>
            <a:tailEnd type="triangle" w="lg" len="lg"/>
          </a:ln>
          <a:effectLst>
            <a:outerShdw blurRad="50800" dist="38100" dir="2700000" algn="tl" rotWithShape="0">
              <a:prstClr val="black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048000" y="3352800"/>
            <a:ext cx="6096000" cy="1588"/>
          </a:xfrm>
          <a:prstGeom prst="straightConnector1">
            <a:avLst/>
          </a:prstGeom>
          <a:ln w="50800">
            <a:solidFill>
              <a:schemeClr val="bg1"/>
            </a:solidFill>
            <a:headEnd type="triangle" w="lg" len="lg"/>
            <a:tailEnd type="triangle" w="lg" len="lg"/>
          </a:ln>
          <a:effectLst>
            <a:outerShdw blurRad="50800" dist="38100" dir="2700000" algn="tl" rotWithShape="0">
              <a:prstClr val="black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048000" y="5181600"/>
            <a:ext cx="6096000" cy="1588"/>
          </a:xfrm>
          <a:prstGeom prst="straightConnector1">
            <a:avLst/>
          </a:prstGeom>
          <a:ln w="50800">
            <a:solidFill>
              <a:schemeClr val="bg1"/>
            </a:solidFill>
            <a:headEnd type="triangle" w="lg" len="lg"/>
            <a:tailEnd type="triangle" w="lg" len="lg"/>
          </a:ln>
          <a:effectLst>
            <a:outerShdw blurRad="50800" dist="38100" dir="2700000" algn="tl" rotWithShape="0">
              <a:prstClr val="black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048000" y="6094412"/>
            <a:ext cx="6096000" cy="1588"/>
          </a:xfrm>
          <a:prstGeom prst="straightConnector1">
            <a:avLst/>
          </a:prstGeom>
          <a:ln w="50800">
            <a:solidFill>
              <a:schemeClr val="bg1"/>
            </a:solidFill>
            <a:headEnd type="triangle" w="lg" len="lg"/>
            <a:tailEnd type="triangle" w="lg" len="lg"/>
          </a:ln>
          <a:effectLst>
            <a:outerShdw blurRad="50800" dist="38100" dir="2700000" algn="tl" rotWithShape="0">
              <a:prstClr val="black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971801" y="1600201"/>
            <a:ext cx="16049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cs typeface="Courier New" pitchFamily="49" charset="0"/>
              </a:rPr>
              <a:t>Original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767673" y="1600201"/>
            <a:ext cx="17267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cs typeface="Courier New" pitchFamily="49" charset="0"/>
              </a:rPr>
              <a:t>Mirrored</a:t>
            </a:r>
          </a:p>
        </p:txBody>
      </p:sp>
    </p:spTree>
    <p:extLst>
      <p:ext uri="{BB962C8B-B14F-4D97-AF65-F5344CB8AC3E}">
        <p14:creationId xmlns:p14="http://schemas.microsoft.com/office/powerpoint/2010/main" val="4155236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Horizontal mirror in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would the code for mirroring look like?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590800"/>
            <a:ext cx="10972800" cy="38100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the picture to be mirrored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picture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FileImage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(file)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mirrored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EmptyImage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picture.getWidth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(),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picture.getHeight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 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x 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picture.getWidth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y 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picture.getHeight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mirrored.setPixel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picture.getWidth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 - x - 1, y,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picture.getPixel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(x, y))</a:t>
            </a:r>
          </a:p>
        </p:txBody>
      </p:sp>
    </p:spTree>
    <p:extLst>
      <p:ext uri="{BB962C8B-B14F-4D97-AF65-F5344CB8AC3E}">
        <p14:creationId xmlns:p14="http://schemas.microsoft.com/office/powerpoint/2010/main" val="4063392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A889D-E4FE-482A-B9C8-0ED1BD3A4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AC29E5-6A66-414A-8092-00CA98ECD3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256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Namespaces</a:t>
            </a:r>
          </a:p>
          <a:p>
            <a:r>
              <a:rPr lang="en-US" dirty="0"/>
              <a:t>Work time for Assignment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section 6.4</a:t>
            </a:r>
            <a:endParaRPr lang="en-US" b="1" dirty="0"/>
          </a:p>
          <a:p>
            <a:r>
              <a:rPr lang="en-US" b="1" dirty="0"/>
              <a:t>Finish Assignment 5</a:t>
            </a:r>
          </a:p>
          <a:p>
            <a:pPr lvl="1"/>
            <a:r>
              <a:rPr lang="en-US" b="1" dirty="0"/>
              <a:t>Due Friday before midnight!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87D0D-AF4F-48DD-B194-33FD4A908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27011-B618-4FA7-B5E5-1FC3B2869B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60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406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Light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9067800" cy="4625609"/>
          </a:xfrm>
        </p:spPr>
        <p:txBody>
          <a:bodyPr>
            <a:normAutofit/>
          </a:bodyPr>
          <a:lstStyle/>
          <a:p>
            <a:r>
              <a:rPr lang="en-US" dirty="0"/>
              <a:t>Visible light is a form of electromagnetic radiation</a:t>
            </a:r>
          </a:p>
          <a:p>
            <a:r>
              <a:rPr lang="en-US" dirty="0"/>
              <a:t>We could think of it as a wave with a specific frequency</a:t>
            </a:r>
          </a:p>
          <a:p>
            <a:r>
              <a:rPr lang="en-US" dirty="0"/>
              <a:t>Instead, color theorists have discovered that we can represent most visible colors as a combination of a small number of set colors</a:t>
            </a:r>
          </a:p>
          <a:p>
            <a:pPr lvl="1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84283" y="-7754"/>
            <a:ext cx="2707717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80891" y="1775192"/>
            <a:ext cx="171450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79680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RGB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9144000" cy="4625609"/>
          </a:xfrm>
        </p:spPr>
        <p:txBody>
          <a:bodyPr>
            <a:normAutofit/>
          </a:bodyPr>
          <a:lstStyle/>
          <a:p>
            <a:r>
              <a:rPr lang="en-US" dirty="0"/>
              <a:t>One system for representing color is </a:t>
            </a:r>
            <a:r>
              <a:rPr lang="en-US" b="1" dirty="0"/>
              <a:t>RGB</a:t>
            </a:r>
          </a:p>
          <a:p>
            <a:r>
              <a:rPr lang="en-US" dirty="0"/>
              <a:t>With </a:t>
            </a:r>
            <a:r>
              <a:rPr lang="en-US" b="1" dirty="0">
                <a:solidFill>
                  <a:srgbClr val="FF0000"/>
                </a:solidFill>
              </a:rPr>
              <a:t>Red</a:t>
            </a:r>
            <a:r>
              <a:rPr lang="en-US" dirty="0"/>
              <a:t>, </a:t>
            </a:r>
            <a:r>
              <a:rPr lang="en-US" b="1" dirty="0">
                <a:solidFill>
                  <a:srgbClr val="00B050"/>
                </a:solidFill>
              </a:rPr>
              <a:t>Green</a:t>
            </a:r>
            <a:r>
              <a:rPr lang="en-US" dirty="0"/>
              <a:t>, and </a:t>
            </a:r>
            <a:r>
              <a:rPr lang="en-US" b="1" dirty="0">
                <a:solidFill>
                  <a:srgbClr val="0000FF"/>
                </a:solidFill>
              </a:rPr>
              <a:t>Blue</a:t>
            </a:r>
            <a:r>
              <a:rPr lang="en-US" dirty="0"/>
              <a:t> components, you can combine them to make most visible colors</a:t>
            </a:r>
          </a:p>
          <a:p>
            <a:r>
              <a:rPr lang="en-US" dirty="0"/>
              <a:t>Combining colors is an additive process:</a:t>
            </a:r>
          </a:p>
          <a:p>
            <a:pPr lvl="1"/>
            <a:r>
              <a:rPr lang="en-US" dirty="0"/>
              <a:t>With no colors, the background is black</a:t>
            </a:r>
          </a:p>
          <a:p>
            <a:pPr lvl="1"/>
            <a:r>
              <a:rPr lang="en-US" dirty="0"/>
              <a:t>Adding colors never makes a darker color</a:t>
            </a:r>
          </a:p>
          <a:p>
            <a:pPr lvl="1"/>
            <a:r>
              <a:rPr lang="en-US" dirty="0"/>
              <a:t>Pure </a:t>
            </a:r>
            <a:r>
              <a:rPr lang="en-US" b="1" dirty="0">
                <a:solidFill>
                  <a:srgbClr val="FF0000"/>
                </a:solidFill>
              </a:rPr>
              <a:t>Red </a:t>
            </a:r>
            <a:r>
              <a:rPr lang="en-US" dirty="0"/>
              <a:t>added to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pure </a:t>
            </a:r>
            <a:r>
              <a:rPr lang="en-US" b="1" dirty="0">
                <a:solidFill>
                  <a:srgbClr val="00B050"/>
                </a:solidFill>
              </a:rPr>
              <a:t>Green</a:t>
            </a:r>
            <a:r>
              <a:rPr lang="en-US" dirty="0"/>
              <a:t> added to pure </a:t>
            </a:r>
            <a:r>
              <a:rPr lang="en-US" b="1" dirty="0">
                <a:solidFill>
                  <a:srgbClr val="0000FF"/>
                </a:solidFill>
              </a:rPr>
              <a:t>Blue</a:t>
            </a:r>
            <a:r>
              <a:rPr lang="en-US" dirty="0"/>
              <a:t> makes </a:t>
            </a:r>
            <a:r>
              <a:rPr lang="en-US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2700000" algn="tl" rotWithShape="0">
                    <a:prstClr val="black"/>
                  </a:outerShdw>
                </a:effectLst>
              </a:rPr>
              <a:t>White</a:t>
            </a:r>
          </a:p>
          <a:p>
            <a:r>
              <a:rPr lang="en-US" b="1" dirty="0"/>
              <a:t>RGB</a:t>
            </a:r>
            <a:r>
              <a:rPr lang="en-US" dirty="0"/>
              <a:t> is a good model for computer screens</a:t>
            </a:r>
          </a:p>
          <a:p>
            <a:pPr lvl="1"/>
            <a:endParaRPr lang="en-US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53600" y="29718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7172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CMYK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9372600" cy="4625609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CMYK</a:t>
            </a:r>
            <a:r>
              <a:rPr lang="en-US" dirty="0"/>
              <a:t> stands for </a:t>
            </a:r>
            <a:r>
              <a:rPr lang="en-US" b="1" dirty="0">
                <a:solidFill>
                  <a:srgbClr val="00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2700000" algn="tl" rotWithShape="0">
                    <a:prstClr val="black"/>
                  </a:outerShdw>
                </a:effectLst>
              </a:rPr>
              <a:t>Cyan</a:t>
            </a:r>
            <a:r>
              <a:rPr lang="en-US" dirty="0"/>
              <a:t>, </a:t>
            </a:r>
            <a:r>
              <a:rPr lang="en-US" b="1" dirty="0">
                <a:solidFill>
                  <a:srgbClr val="FF0066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2700000" algn="tl" rotWithShape="0">
                    <a:prstClr val="black"/>
                  </a:outerShdw>
                </a:effectLst>
              </a:rPr>
              <a:t>Magenta</a:t>
            </a:r>
            <a:r>
              <a:rPr lang="en-US" dirty="0"/>
              <a:t>, </a:t>
            </a:r>
            <a:r>
              <a:rPr lang="en-US" b="1" dirty="0">
                <a:solidFill>
                  <a:srgbClr val="FFFF00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2700000" algn="tl" rotWithShape="0">
                    <a:prstClr val="black"/>
                  </a:outerShdw>
                </a:effectLst>
              </a:rPr>
              <a:t>Yellow</a:t>
            </a:r>
            <a:r>
              <a:rPr lang="en-US" dirty="0"/>
              <a:t>, and </a:t>
            </a:r>
            <a:r>
              <a:rPr lang="en-US" b="1" dirty="0"/>
              <a:t>Key</a:t>
            </a:r>
            <a:r>
              <a:rPr lang="en-US" dirty="0"/>
              <a:t> (Black)</a:t>
            </a:r>
          </a:p>
          <a:p>
            <a:r>
              <a:rPr lang="en-US" b="1" dirty="0"/>
              <a:t>CMYK</a:t>
            </a:r>
            <a:r>
              <a:rPr lang="en-US" dirty="0"/>
              <a:t> is another color system, but it’s a </a:t>
            </a:r>
            <a:r>
              <a:rPr lang="en-US" b="1" dirty="0"/>
              <a:t>subtractive</a:t>
            </a:r>
            <a:r>
              <a:rPr lang="en-US" dirty="0"/>
              <a:t> system</a:t>
            </a:r>
          </a:p>
          <a:p>
            <a:pPr lvl="1"/>
            <a:r>
              <a:rPr lang="en-US" dirty="0"/>
              <a:t>With no colors, the background is white</a:t>
            </a:r>
          </a:p>
          <a:p>
            <a:pPr lvl="1"/>
            <a:r>
              <a:rPr lang="en-US" dirty="0"/>
              <a:t>Adding colors never makes a lighter color</a:t>
            </a:r>
          </a:p>
          <a:p>
            <a:pPr lvl="1"/>
            <a:r>
              <a:rPr lang="en-US" dirty="0"/>
              <a:t>Pure </a:t>
            </a:r>
            <a:r>
              <a:rPr lang="en-US" b="1" dirty="0">
                <a:solidFill>
                  <a:srgbClr val="00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2700000" algn="tl" rotWithShape="0">
                    <a:prstClr val="black"/>
                  </a:outerShdw>
                </a:effectLst>
              </a:rPr>
              <a:t>Cyan </a:t>
            </a:r>
            <a:r>
              <a:rPr lang="en-US" dirty="0"/>
              <a:t>added to pure </a:t>
            </a:r>
            <a:r>
              <a:rPr lang="en-US" b="1" dirty="0">
                <a:solidFill>
                  <a:srgbClr val="FF0066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2700000" algn="tl" rotWithShape="0">
                    <a:prstClr val="black"/>
                  </a:outerShdw>
                </a:effectLst>
              </a:rPr>
              <a:t>Magenta </a:t>
            </a:r>
            <a:r>
              <a:rPr lang="en-US" dirty="0"/>
              <a:t>added to pure </a:t>
            </a:r>
            <a:r>
              <a:rPr lang="en-US" b="1" dirty="0">
                <a:solidFill>
                  <a:srgbClr val="FFFF00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2700000" algn="tl" rotWithShape="0">
                    <a:prstClr val="black"/>
                  </a:outerShdw>
                </a:effectLst>
              </a:rPr>
              <a:t>Yellow </a:t>
            </a:r>
            <a:r>
              <a:rPr lang="en-US" dirty="0"/>
              <a:t>makes </a:t>
            </a:r>
            <a:r>
              <a:rPr lang="en-US" b="1" dirty="0"/>
              <a:t>Black</a:t>
            </a:r>
          </a:p>
          <a:p>
            <a:r>
              <a:rPr lang="en-US" b="1" dirty="0"/>
              <a:t>CMYK</a:t>
            </a:r>
            <a:r>
              <a:rPr lang="en-US" dirty="0"/>
              <a:t> is useful for printing, not for computer screens</a:t>
            </a:r>
            <a:endParaRPr lang="en-US" b="1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2700000" algn="tl" rotWithShape="0">
                  <a:prstClr val="black"/>
                </a:outerShdw>
              </a:effectLst>
            </a:endParaRP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56800" y="2895600"/>
            <a:ext cx="2133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44589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C0303-7B65-4F2A-A08C-8C07B4224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necessary libraries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54DD7-6CFB-4795-BD6F-6328CCEAF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image manipulation we want to do with Python requires libraries to be installed</a:t>
            </a:r>
          </a:p>
          <a:p>
            <a:r>
              <a:rPr lang="en-US" dirty="0"/>
              <a:t>Open the command line appropriate for your OS and type: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118872" indent="0">
              <a:buNone/>
            </a:pPr>
            <a:endParaRPr lang="en-US" dirty="0"/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/>
              <a:t> isn't something you type, it's just a way to show it's on the command line</a:t>
            </a:r>
          </a:p>
          <a:p>
            <a:r>
              <a:rPr lang="en-US" dirty="0"/>
              <a:t>On your own machine, you will only need to do this once</a:t>
            </a:r>
          </a:p>
          <a:p>
            <a:r>
              <a:rPr lang="en-US" dirty="0"/>
              <a:t>On lab computers, you might have to do it every time you log in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85D46B-E01D-4937-ACAC-C5F11B18254B}"/>
              </a:ext>
            </a:extLst>
          </p:cNvPr>
          <p:cNvSpPr/>
          <p:nvPr/>
        </p:nvSpPr>
        <p:spPr>
          <a:xfrm>
            <a:off x="609600" y="2971800"/>
            <a:ext cx="10972800" cy="1676400"/>
          </a:xfrm>
          <a:prstGeom prst="rect">
            <a:avLst/>
          </a:prstGeom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pip install pillow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pip install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cImage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48464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ustom 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1F497D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5754</TotalTime>
  <Words>1411</Words>
  <Application>Microsoft Office PowerPoint</Application>
  <PresentationFormat>Widescreen</PresentationFormat>
  <Paragraphs>255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1800</vt:lpstr>
      <vt:lpstr>Last time</vt:lpstr>
      <vt:lpstr>Questions?</vt:lpstr>
      <vt:lpstr>Assignment 5</vt:lpstr>
      <vt:lpstr>Color</vt:lpstr>
      <vt:lpstr>Light</vt:lpstr>
      <vt:lpstr>RGB</vt:lpstr>
      <vt:lpstr>CMYK</vt:lpstr>
      <vt:lpstr>Installing necessary libraries</vt:lpstr>
      <vt:lpstr>Differences from the book</vt:lpstr>
      <vt:lpstr>Pixels</vt:lpstr>
      <vt:lpstr>Pixel class</vt:lpstr>
      <vt:lpstr>Example colors</vt:lpstr>
      <vt:lpstr>To use Pixel</vt:lpstr>
      <vt:lpstr>Luminance</vt:lpstr>
      <vt:lpstr>Image Class</vt:lpstr>
      <vt:lpstr>Purpose of the Image class</vt:lpstr>
      <vt:lpstr>Image methods</vt:lpstr>
      <vt:lpstr>Drawing an Image</vt:lpstr>
      <vt:lpstr>Drawing an Image example</vt:lpstr>
      <vt:lpstr>Nested loops</vt:lpstr>
      <vt:lpstr>Photo negative</vt:lpstr>
      <vt:lpstr>Photo negative code</vt:lpstr>
      <vt:lpstr>Horizontal mirror</vt:lpstr>
      <vt:lpstr>Horizontal mirror example</vt:lpstr>
      <vt:lpstr>Horizontal mirror in code</vt:lpstr>
      <vt:lpstr>Quiz</vt:lpstr>
      <vt:lpstr>Upcoming</vt:lpstr>
      <vt:lpstr>Next time…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177</dc:title>
  <dc:creator>Barry Wittman</dc:creator>
  <cp:lastModifiedBy>Wittman, Barry</cp:lastModifiedBy>
  <cp:revision>528</cp:revision>
  <dcterms:created xsi:type="dcterms:W3CDTF">2009-01-11T21:03:04Z</dcterms:created>
  <dcterms:modified xsi:type="dcterms:W3CDTF">2023-10-05T21:26:53Z</dcterms:modified>
</cp:coreProperties>
</file>